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1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2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3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4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1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2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3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4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1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2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3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4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1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2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3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4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1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2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3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 4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1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2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3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4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1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2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3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 4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Care4care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55600" y="5664200"/>
            <a:ext cx="12293600" cy="1295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Group 8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notifications</a:t>
            </a:r>
          </a:p>
        </p:txBody>
      </p:sp>
      <p:pic>
        <p:nvPicPr>
          <p:cNvPr id="60" name="Notificatio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881" y="2834624"/>
            <a:ext cx="10795038" cy="609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cover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Messages</a:t>
            </a:r>
          </a:p>
        </p:txBody>
      </p:sp>
      <p:pic>
        <p:nvPicPr>
          <p:cNvPr id="63" name="Messag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833" y="2833469"/>
            <a:ext cx="10799134" cy="609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Statistics</a:t>
            </a:r>
          </a:p>
        </p:txBody>
      </p:sp>
      <p:pic>
        <p:nvPicPr>
          <p:cNvPr id="66" name="Stats_stroma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938" y="2833529"/>
            <a:ext cx="10798924" cy="6093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DEMO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Development</a:t>
            </a:r>
          </a:p>
        </p:txBody>
      </p:sp>
    </p:spTree>
  </p:cSld>
  <p:clrMapOvr>
    <a:masterClrMapping/>
  </p:clrMapOvr>
  <p:transition spd="fast" advClick="1">
    <p:pull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Development process</a:t>
            </a:r>
          </a:p>
        </p:txBody>
      </p:sp>
      <p:sp>
        <p:nvSpPr>
          <p:cNvPr id="73" name="Shape 73"/>
          <p:cNvSpPr/>
          <p:nvPr/>
        </p:nvSpPr>
        <p:spPr>
          <a:xfrm>
            <a:off x="1648825" y="4321174"/>
            <a:ext cx="19891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4 weeks</a:t>
            </a:r>
          </a:p>
        </p:txBody>
      </p:sp>
      <p:sp>
        <p:nvSpPr>
          <p:cNvPr id="74" name="Shape 74"/>
          <p:cNvSpPr/>
          <p:nvPr/>
        </p:nvSpPr>
        <p:spPr>
          <a:xfrm>
            <a:off x="1645364" y="5568949"/>
            <a:ext cx="278414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4 teams of 2</a:t>
            </a:r>
          </a:p>
        </p:txBody>
      </p:sp>
      <p:sp>
        <p:nvSpPr>
          <p:cNvPr id="75" name="Shape 75"/>
          <p:cNvSpPr/>
          <p:nvPr/>
        </p:nvSpPr>
        <p:spPr>
          <a:xfrm>
            <a:off x="1647913" y="6816724"/>
            <a:ext cx="702261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Coordination with Trello and Github</a:t>
            </a:r>
          </a:p>
        </p:txBody>
      </p:sp>
    </p:spTree>
  </p:cSld>
  <p:clrMapOvr>
    <a:masterClrMapping/>
  </p:clrMapOvr>
  <p:transition spd="med" advClick="1">
    <p:wipe dir="r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" grpId="2"/>
      <p:bldP build="whole" bldLvl="1" animBg="1" rev="0" advAuto="0" spid="75" grpId="3"/>
      <p:bldP build="whole" bldLvl="1" animBg="1" rev="0" advAuto="0" spid="7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System requirements &amp; functionalities</a:t>
            </a:r>
          </a:p>
        </p:txBody>
      </p:sp>
      <p:sp>
        <p:nvSpPr>
          <p:cNvPr id="78" name="Shape 78"/>
          <p:cNvSpPr/>
          <p:nvPr/>
        </p:nvSpPr>
        <p:spPr>
          <a:xfrm>
            <a:off x="635000" y="3321049"/>
            <a:ext cx="55548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Demand and offer matching</a:t>
            </a:r>
          </a:p>
        </p:txBody>
      </p:sp>
      <p:sp>
        <p:nvSpPr>
          <p:cNvPr id="79" name="Shape 79"/>
          <p:cNvSpPr/>
          <p:nvPr/>
        </p:nvSpPr>
        <p:spPr>
          <a:xfrm>
            <a:off x="635000" y="4070349"/>
            <a:ext cx="203159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Statistics</a:t>
            </a:r>
          </a:p>
        </p:txBody>
      </p:sp>
      <p:sp>
        <p:nvSpPr>
          <p:cNvPr id="80" name="Shape 80"/>
          <p:cNvSpPr/>
          <p:nvPr/>
        </p:nvSpPr>
        <p:spPr>
          <a:xfrm>
            <a:off x="635000" y="4819649"/>
            <a:ext cx="31627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Administration</a:t>
            </a:r>
          </a:p>
        </p:txBody>
      </p:sp>
      <p:sp>
        <p:nvSpPr>
          <p:cNvPr id="81" name="Shape 81"/>
          <p:cNvSpPr/>
          <p:nvPr/>
        </p:nvSpPr>
        <p:spPr>
          <a:xfrm>
            <a:off x="633312" y="7816849"/>
            <a:ext cx="62575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Profile and branch management</a:t>
            </a:r>
          </a:p>
        </p:txBody>
      </p:sp>
      <p:sp>
        <p:nvSpPr>
          <p:cNvPr id="82" name="Shape 82"/>
          <p:cNvSpPr/>
          <p:nvPr/>
        </p:nvSpPr>
        <p:spPr>
          <a:xfrm>
            <a:off x="633972" y="5568949"/>
            <a:ext cx="17759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Privacy</a:t>
            </a:r>
          </a:p>
        </p:txBody>
      </p:sp>
      <p:sp>
        <p:nvSpPr>
          <p:cNvPr id="83" name="Shape 83"/>
          <p:cNvSpPr/>
          <p:nvPr/>
        </p:nvSpPr>
        <p:spPr>
          <a:xfrm>
            <a:off x="637816" y="6318249"/>
            <a:ext cx="171749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Search</a:t>
            </a:r>
          </a:p>
        </p:txBody>
      </p:sp>
      <p:sp>
        <p:nvSpPr>
          <p:cNvPr id="84" name="Shape 84"/>
          <p:cNvSpPr/>
          <p:nvPr/>
        </p:nvSpPr>
        <p:spPr>
          <a:xfrm>
            <a:off x="637816" y="7067549"/>
            <a:ext cx="21925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Messages</a:t>
            </a:r>
          </a:p>
        </p:txBody>
      </p:sp>
      <p:sp>
        <p:nvSpPr>
          <p:cNvPr id="85" name="Shape 85"/>
          <p:cNvSpPr/>
          <p:nvPr/>
        </p:nvSpPr>
        <p:spPr>
          <a:xfrm>
            <a:off x="7302782" y="3321049"/>
            <a:ext cx="28084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Notifications</a:t>
            </a:r>
          </a:p>
        </p:txBody>
      </p:sp>
      <p:sp>
        <p:nvSpPr>
          <p:cNvPr id="86" name="Shape 86"/>
          <p:cNvSpPr/>
          <p:nvPr/>
        </p:nvSpPr>
        <p:spPr>
          <a:xfrm>
            <a:off x="7302782" y="4070349"/>
            <a:ext cx="532709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Credit management &amp; gifts</a:t>
            </a:r>
          </a:p>
        </p:txBody>
      </p:sp>
      <p:sp>
        <p:nvSpPr>
          <p:cNvPr id="87" name="Shape 87"/>
          <p:cNvSpPr/>
          <p:nvPr/>
        </p:nvSpPr>
        <p:spPr>
          <a:xfrm>
            <a:off x="7297624" y="4819649"/>
            <a:ext cx="462030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Social media extension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nodeType="afterEffect" presetClass="entr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nodeType="afterEffect" presetClass="entr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" grpId="4"/>
      <p:bldP build="whole" bldLvl="1" animBg="1" rev="0" advAuto="0" spid="78" grpId="1"/>
      <p:bldP build="whole" bldLvl="1" animBg="1" rev="0" advAuto="0" spid="84" grpId="6"/>
      <p:bldP build="whole" bldLvl="1" animBg="1" rev="0" advAuto="0" spid="79" grpId="2"/>
      <p:bldP build="whole" bldLvl="1" animBg="1" rev="0" advAuto="0" spid="87" grpId="10"/>
      <p:bldP build="whole" bldLvl="1" animBg="1" rev="0" advAuto="0" spid="83" grpId="5"/>
      <p:bldP build="whole" bldLvl="1" animBg="1" rev="0" advAuto="0" spid="85" grpId="8"/>
      <p:bldP build="whole" bldLvl="1" animBg="1" rev="0" advAuto="0" spid="86" grpId="9"/>
      <p:bldP build="whole" bldLvl="1" animBg="1" rev="0" advAuto="0" spid="80" grpId="3"/>
      <p:bldP build="whole" bldLvl="1" animBg="1" rev="0" advAuto="0" spid="81" grpId="7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What we didn’t implement</a:t>
            </a:r>
          </a:p>
        </p:txBody>
      </p:sp>
      <p:sp>
        <p:nvSpPr>
          <p:cNvPr id="90" name="Shape 90"/>
          <p:cNvSpPr/>
          <p:nvPr/>
        </p:nvSpPr>
        <p:spPr>
          <a:xfrm>
            <a:off x="1648071" y="4972191"/>
            <a:ext cx="419235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Calendar and events</a:t>
            </a:r>
          </a:p>
        </p:txBody>
      </p:sp>
      <p:sp>
        <p:nvSpPr>
          <p:cNvPr id="91" name="Shape 91"/>
          <p:cNvSpPr/>
          <p:nvPr/>
        </p:nvSpPr>
        <p:spPr>
          <a:xfrm>
            <a:off x="1688832" y="6152121"/>
            <a:ext cx="31703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Recurrent jobs</a:t>
            </a:r>
          </a:p>
        </p:txBody>
      </p:sp>
    </p:spTree>
  </p:cSld>
  <p:clrMapOvr>
    <a:masterClrMapping/>
  </p:clrMapOvr>
  <p:transition spd="fast" advClick="1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EXTRAS</a:t>
            </a:r>
          </a:p>
        </p:txBody>
      </p:sp>
      <p:sp>
        <p:nvSpPr>
          <p:cNvPr id="94" name="Shape 94"/>
          <p:cNvSpPr/>
          <p:nvPr/>
        </p:nvSpPr>
        <p:spPr>
          <a:xfrm>
            <a:off x="1651856" y="4291776"/>
            <a:ext cx="292031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Google Maps</a:t>
            </a:r>
          </a:p>
        </p:txBody>
      </p:sp>
      <p:sp>
        <p:nvSpPr>
          <p:cNvPr id="95" name="Shape 95"/>
          <p:cNvSpPr/>
          <p:nvPr/>
        </p:nvSpPr>
        <p:spPr>
          <a:xfrm>
            <a:off x="1651856" y="5568949"/>
            <a:ext cx="38530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Ban from a branch</a:t>
            </a:r>
          </a:p>
        </p:txBody>
      </p:sp>
      <p:sp>
        <p:nvSpPr>
          <p:cNvPr id="96" name="Shape 96"/>
          <p:cNvSpPr/>
          <p:nvPr/>
        </p:nvSpPr>
        <p:spPr>
          <a:xfrm>
            <a:off x="1651856" y="6846123"/>
            <a:ext cx="16601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Zoom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2"/>
      <p:bldP build="whole" bldLvl="1" animBg="1" rev="0" advAuto="0" spid="96" grpId="3"/>
      <p:bldP build="whole" bldLvl="1" animBg="1" rev="0" advAuto="0" spid="9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System architecture</a:t>
            </a:r>
          </a:p>
        </p:txBody>
      </p:sp>
      <p:sp>
        <p:nvSpPr>
          <p:cNvPr id="99" name="Shape 99"/>
          <p:cNvSpPr/>
          <p:nvPr/>
        </p:nvSpPr>
        <p:spPr>
          <a:xfrm>
            <a:off x="1713261" y="5318497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100" name="Shape 100"/>
          <p:cNvSpPr/>
          <p:nvPr/>
        </p:nvSpPr>
        <p:spPr>
          <a:xfrm>
            <a:off x="3755139" y="3078164"/>
            <a:ext cx="1457644" cy="1424755"/>
          </a:xfrm>
          <a:prstGeom prst="pentagon">
            <a:avLst/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Form</a:t>
            </a:r>
          </a:p>
        </p:txBody>
      </p:sp>
      <p:sp>
        <p:nvSpPr>
          <p:cNvPr id="101" name="Shape 101"/>
          <p:cNvSpPr/>
          <p:nvPr/>
        </p:nvSpPr>
        <p:spPr>
          <a:xfrm>
            <a:off x="5717943" y="540543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View</a:t>
            </a:r>
          </a:p>
        </p:txBody>
      </p:sp>
      <p:sp>
        <p:nvSpPr>
          <p:cNvPr id="102" name="Shape 102"/>
          <p:cNvSpPr/>
          <p:nvPr/>
        </p:nvSpPr>
        <p:spPr>
          <a:xfrm>
            <a:off x="9722625" y="5405435"/>
            <a:ext cx="2230853" cy="1270001"/>
          </a:xfrm>
          <a:prstGeom prst="rect">
            <a:avLst/>
          </a:prstGeom>
          <a:solidFill>
            <a:srgbClr val="7888A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Template</a:t>
            </a:r>
          </a:p>
        </p:txBody>
      </p:sp>
      <p:sp>
        <p:nvSpPr>
          <p:cNvPr id="103" name="Shape 103"/>
          <p:cNvSpPr/>
          <p:nvPr/>
        </p:nvSpPr>
        <p:spPr>
          <a:xfrm flipV="1">
            <a:off x="2963261" y="4356236"/>
            <a:ext cx="898441" cy="1053576"/>
          </a:xfrm>
          <a:prstGeom prst="line">
            <a:avLst/>
          </a:prstGeom>
          <a:ln w="254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04" name="Shape 104"/>
          <p:cNvSpPr/>
          <p:nvPr/>
        </p:nvSpPr>
        <p:spPr>
          <a:xfrm>
            <a:off x="3125044" y="5984234"/>
            <a:ext cx="2451117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05" name="Shape 105"/>
          <p:cNvSpPr/>
          <p:nvPr/>
        </p:nvSpPr>
        <p:spPr>
          <a:xfrm>
            <a:off x="5141647" y="4338062"/>
            <a:ext cx="900872" cy="1089924"/>
          </a:xfrm>
          <a:prstGeom prst="line">
            <a:avLst/>
          </a:prstGeom>
          <a:ln w="254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06" name="Shape 106"/>
          <p:cNvSpPr/>
          <p:nvPr/>
        </p:nvSpPr>
        <p:spPr>
          <a:xfrm>
            <a:off x="7129726" y="6008321"/>
            <a:ext cx="2451117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lvl="0"/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nodeType="afterEffect" presetClass="entr" presetSubtype="16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1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nodeType="afterEffect" presetClass="entr" presetSubtype="16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5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nodeType="afterEffect" presetClass="entr" presetSubtype="16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nodeType="afterEffect" presetClass="entr" presetSubtype="16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23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nodeType="afterEffect" presetClass="entr" presetSubtype="16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27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nodeType="afterEffect" presetClass="entr" presetSubtype="16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3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nodeType="afterEffect" presetClass="entr" presetSubtype="16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35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" grpId="3"/>
      <p:bldP build="whole" bldLvl="1" animBg="1" rev="0" advAuto="0" spid="103" grpId="6"/>
      <p:bldP build="whole" bldLvl="1" animBg="1" rev="0" advAuto="0" spid="104" grpId="7"/>
      <p:bldP build="whole" bldLvl="1" animBg="1" rev="0" advAuto="0" spid="106" grpId="8"/>
      <p:bldP build="whole" bldLvl="1" animBg="1" rev="0" advAuto="0" spid="102" grpId="4"/>
      <p:bldP build="whole" bldLvl="1" animBg="1" rev="0" advAuto="0" spid="99" grpId="1"/>
      <p:bldP build="whole" bldLvl="1" animBg="1" rev="0" advAuto="0" spid="100" grpId="2"/>
      <p:bldP build="whole" bldLvl="1" animBg="1" rev="0" advAuto="0" spid="105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guidelines</a:t>
            </a:r>
          </a:p>
        </p:txBody>
      </p:sp>
    </p:spTree>
  </p:cSld>
  <p:clrMapOvr>
    <a:masterClrMapping/>
  </p:clrMapOvr>
  <p:transition spd="slow" advClick="1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Particularities of</a:t>
            </a:r>
            <a:endParaRPr cap="all" sz="7200">
              <a:solidFill>
                <a:srgbClr val="535353"/>
              </a:solidFill>
            </a:endParaRPr>
          </a:p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system implementation</a:t>
            </a:r>
          </a:p>
        </p:txBody>
      </p:sp>
      <p:sp>
        <p:nvSpPr>
          <p:cNvPr id="109" name="Shape 109"/>
          <p:cNvSpPr/>
          <p:nvPr/>
        </p:nvSpPr>
        <p:spPr>
          <a:xfrm>
            <a:off x="1651856" y="4660848"/>
            <a:ext cx="41736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Code maintainability</a:t>
            </a:r>
          </a:p>
        </p:txBody>
      </p:sp>
      <p:sp>
        <p:nvSpPr>
          <p:cNvPr id="110" name="Shape 110"/>
          <p:cNvSpPr/>
          <p:nvPr/>
        </p:nvSpPr>
        <p:spPr>
          <a:xfrm>
            <a:off x="1651856" y="6477051"/>
            <a:ext cx="71268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Use of well-known libraries/packages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2"/>
      <p:bldP build="whole" bldLvl="1" animBg="1" rev="0" advAuto="0" spid="10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Data models</a:t>
            </a:r>
          </a:p>
        </p:txBody>
      </p:sp>
      <p:sp>
        <p:nvSpPr>
          <p:cNvPr id="113" name="Shape 113"/>
          <p:cNvSpPr/>
          <p:nvPr/>
        </p:nvSpPr>
        <p:spPr>
          <a:xfrm>
            <a:off x="1651856" y="4375432"/>
            <a:ext cx="137414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User</a:t>
            </a:r>
          </a:p>
        </p:txBody>
      </p:sp>
      <p:sp>
        <p:nvSpPr>
          <p:cNvPr id="114" name="Shape 114"/>
          <p:cNvSpPr/>
          <p:nvPr/>
        </p:nvSpPr>
        <p:spPr>
          <a:xfrm>
            <a:off x="1651856" y="5568949"/>
            <a:ext cx="176213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Branch</a:t>
            </a:r>
          </a:p>
        </p:txBody>
      </p:sp>
      <p:sp>
        <p:nvSpPr>
          <p:cNvPr id="115" name="Shape 115"/>
          <p:cNvSpPr/>
          <p:nvPr/>
        </p:nvSpPr>
        <p:spPr>
          <a:xfrm>
            <a:off x="1651856" y="6762467"/>
            <a:ext cx="3426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Demand / Offer</a:t>
            </a:r>
          </a:p>
        </p:txBody>
      </p:sp>
    </p:spTree>
  </p:cSld>
  <p:clrMapOvr>
    <a:masterClrMapping/>
  </p:clrMapOvr>
  <p:transition spd="fast" advClick="1">
    <p:wipe dir="r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2"/>
      <p:bldP build="whole" bldLvl="1" animBg="1" rev="0" advAuto="0" spid="115" grpId="3"/>
      <p:bldP build="whole" bldLvl="1" animBg="1" rev="0" advAuto="0" spid="1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Tests</a:t>
            </a:r>
          </a:p>
        </p:txBody>
      </p:sp>
      <p:sp>
        <p:nvSpPr>
          <p:cNvPr id="118" name="Shape 118"/>
          <p:cNvSpPr/>
          <p:nvPr/>
        </p:nvSpPr>
        <p:spPr>
          <a:xfrm>
            <a:off x="1651856" y="4822734"/>
            <a:ext cx="309266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Selenium tests</a:t>
            </a:r>
          </a:p>
        </p:txBody>
      </p:sp>
      <p:sp>
        <p:nvSpPr>
          <p:cNvPr id="119" name="Shape 119"/>
          <p:cNvSpPr/>
          <p:nvPr/>
        </p:nvSpPr>
        <p:spPr>
          <a:xfrm>
            <a:off x="1651856" y="6315164"/>
            <a:ext cx="223474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Unit tests</a:t>
            </a:r>
          </a:p>
        </p:txBody>
      </p: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2"/>
      <p:bldP build="whole" bldLvl="1" animBg="1" rev="0" advAuto="0" spid="11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Technologies</a:t>
            </a:r>
          </a:p>
        </p:txBody>
      </p:sp>
      <p:pic>
        <p:nvPicPr>
          <p:cNvPr id="122" name="django.s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478" y="2976178"/>
            <a:ext cx="5807844" cy="5807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logo-jquery_alph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3775" y="527050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200px-JavaScript-log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7960" y="3585775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Google_map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49900" y="7006094"/>
            <a:ext cx="1905000" cy="1426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Coffeescript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62900" y="6838950"/>
            <a:ext cx="1219200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Bootstrap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7639" y="3585775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ython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86024" y="3482022"/>
            <a:ext cx="1432752" cy="142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penID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65400" y="5270500"/>
            <a:ext cx="1219200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elenium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12578" y="6955225"/>
            <a:ext cx="1329323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>
        <p14:prism dir="d"/>
      </p:transition>
    </mc:Choice>
    <mc:Fallback>
      <p:transition xmlns:p14="http://schemas.microsoft.com/office/powerpoint/2010/main" spd="med" advClick="1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nodeType="afterEffect" presetClass="entr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7"/>
      <p:bldP build="whole" bldLvl="1" animBg="1" rev="0" advAuto="0" spid="125" grpId="9"/>
      <p:bldP build="whole" bldLvl="1" animBg="1" rev="0" advAuto="0" spid="128" grpId="2"/>
      <p:bldP build="whole" bldLvl="1" animBg="1" rev="0" advAuto="0" spid="130" grpId="8"/>
      <p:bldP build="whole" bldLvl="1" animBg="1" rev="0" advAuto="0" spid="122" grpId="1"/>
      <p:bldP build="whole" bldLvl="1" animBg="1" rev="0" advAuto="0" spid="124" grpId="4"/>
      <p:bldP build="whole" bldLvl="1" animBg="1" rev="0" advAuto="0" spid="127" grpId="3"/>
      <p:bldP build="whole" bldLvl="1" animBg="1" rev="0" advAuto="0" spid="123" grpId="6"/>
      <p:bldP build="whole" bldLvl="1" animBg="1" rev="0" advAuto="0" spid="129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357621" y="674116"/>
            <a:ext cx="12293601" cy="1598168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The  team</a:t>
            </a:r>
          </a:p>
        </p:txBody>
      </p:sp>
      <p:sp>
        <p:nvSpPr>
          <p:cNvPr id="133" name="Shape 133"/>
          <p:cNvSpPr/>
          <p:nvPr/>
        </p:nvSpPr>
        <p:spPr>
          <a:xfrm>
            <a:off x="1120415" y="25907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Baptiste Lacasse</a:t>
            </a:r>
          </a:p>
        </p:txBody>
      </p:sp>
      <p:sp>
        <p:nvSpPr>
          <p:cNvPr id="134" name="Shape 134"/>
          <p:cNvSpPr/>
          <p:nvPr/>
        </p:nvSpPr>
        <p:spPr>
          <a:xfrm>
            <a:off x="1120415" y="34416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Thibault Gerondal</a:t>
            </a:r>
          </a:p>
        </p:txBody>
      </p:sp>
      <p:sp>
        <p:nvSpPr>
          <p:cNvPr id="135" name="Shape 135"/>
          <p:cNvSpPr/>
          <p:nvPr/>
        </p:nvSpPr>
        <p:spPr>
          <a:xfrm>
            <a:off x="1120415" y="42925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Michael Heraly</a:t>
            </a:r>
          </a:p>
        </p:txBody>
      </p:sp>
      <p:sp>
        <p:nvSpPr>
          <p:cNvPr id="136" name="Shape 136"/>
          <p:cNvSpPr/>
          <p:nvPr/>
        </p:nvSpPr>
        <p:spPr>
          <a:xfrm>
            <a:off x="1120415" y="51434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Denis Genon</a:t>
            </a:r>
          </a:p>
        </p:txBody>
      </p:sp>
      <p:sp>
        <p:nvSpPr>
          <p:cNvPr id="137" name="Shape 137"/>
          <p:cNvSpPr/>
          <p:nvPr/>
        </p:nvSpPr>
        <p:spPr>
          <a:xfrm>
            <a:off x="1120415" y="59943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Victor Velghe</a:t>
            </a:r>
          </a:p>
        </p:txBody>
      </p:sp>
      <p:sp>
        <p:nvSpPr>
          <p:cNvPr id="138" name="Shape 138"/>
          <p:cNvSpPr/>
          <p:nvPr/>
        </p:nvSpPr>
        <p:spPr>
          <a:xfrm>
            <a:off x="1120415" y="68452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Jeremy Vanhee</a:t>
            </a:r>
          </a:p>
        </p:txBody>
      </p:sp>
      <p:sp>
        <p:nvSpPr>
          <p:cNvPr id="139" name="Shape 139"/>
          <p:cNvSpPr/>
          <p:nvPr/>
        </p:nvSpPr>
        <p:spPr>
          <a:xfrm>
            <a:off x="1120415" y="76961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Arnold Moyaux</a:t>
            </a:r>
          </a:p>
        </p:txBody>
      </p:sp>
      <p:sp>
        <p:nvSpPr>
          <p:cNvPr id="140" name="Shape 140"/>
          <p:cNvSpPr/>
          <p:nvPr/>
        </p:nvSpPr>
        <p:spPr>
          <a:xfrm>
            <a:off x="1120415" y="85470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Alois Paulus</a:t>
            </a:r>
          </a:p>
        </p:txBody>
      </p:sp>
      <p:sp>
        <p:nvSpPr>
          <p:cNvPr id="141" name="Shape 141"/>
          <p:cNvSpPr/>
          <p:nvPr/>
        </p:nvSpPr>
        <p:spPr>
          <a:xfrm>
            <a:off x="7652878" y="25907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(Project Manager)</a:t>
            </a:r>
          </a:p>
        </p:txBody>
      </p:sp>
      <p:sp>
        <p:nvSpPr>
          <p:cNvPr id="142" name="Shape 142"/>
          <p:cNvSpPr/>
          <p:nvPr/>
        </p:nvSpPr>
        <p:spPr>
          <a:xfrm>
            <a:off x="7652878" y="34416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(Engineering leader)</a:t>
            </a:r>
          </a:p>
        </p:txBody>
      </p:sp>
      <p:sp>
        <p:nvSpPr>
          <p:cNvPr id="143" name="Shape 143"/>
          <p:cNvSpPr/>
          <p:nvPr/>
        </p:nvSpPr>
        <p:spPr>
          <a:xfrm>
            <a:off x="7652878" y="42925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(Ninja Coder)</a:t>
            </a:r>
          </a:p>
        </p:txBody>
      </p:sp>
      <p:sp>
        <p:nvSpPr>
          <p:cNvPr id="144" name="Shape 144"/>
          <p:cNvSpPr/>
          <p:nvPr/>
        </p:nvSpPr>
        <p:spPr>
          <a:xfrm>
            <a:off x="7652878" y="51434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(Analyst Developer)</a:t>
            </a:r>
          </a:p>
        </p:txBody>
      </p:sp>
      <p:sp>
        <p:nvSpPr>
          <p:cNvPr id="145" name="Shape 145"/>
          <p:cNvSpPr/>
          <p:nvPr/>
        </p:nvSpPr>
        <p:spPr>
          <a:xfrm>
            <a:off x="7314889" y="5994399"/>
            <a:ext cx="460124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(Marketing &amp; Translation)</a:t>
            </a:r>
          </a:p>
        </p:txBody>
      </p:sp>
      <p:sp>
        <p:nvSpPr>
          <p:cNvPr id="146" name="Shape 146"/>
          <p:cNvSpPr/>
          <p:nvPr/>
        </p:nvSpPr>
        <p:spPr>
          <a:xfrm>
            <a:off x="6504421" y="6845299"/>
            <a:ext cx="541171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(Human Resources Manager)</a:t>
            </a:r>
          </a:p>
        </p:txBody>
      </p:sp>
      <p:sp>
        <p:nvSpPr>
          <p:cNvPr id="147" name="Shape 147"/>
          <p:cNvSpPr/>
          <p:nvPr/>
        </p:nvSpPr>
        <p:spPr>
          <a:xfrm>
            <a:off x="7652878" y="7696199"/>
            <a:ext cx="42632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(Senior Developer)</a:t>
            </a:r>
          </a:p>
        </p:txBody>
      </p:sp>
      <p:sp>
        <p:nvSpPr>
          <p:cNvPr id="148" name="Shape 148"/>
          <p:cNvSpPr/>
          <p:nvPr/>
        </p:nvSpPr>
        <p:spPr>
          <a:xfrm>
            <a:off x="7080039" y="8547099"/>
            <a:ext cx="48360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(Conceptual UI Designer)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nodeType="afterEffect" presetClass="entr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nodeType="afterEffect" presetClass="entr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nodeType="afterEffect" presetClass="entr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nodeType="afterEffect" presetClass="entr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nodeType="afterEffect" presetClass="entr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nodeType="afterEffect" presetClass="entr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nodeType="afterEffect" presetClass="entr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nodeType="afterEffect" presetClass="entr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nodeType="afterEffect" presetClass="entr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nodeType="afterEffect" presetClass="entr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nodeType="afterEffect" presetClass="entr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nodeType="afterEffect" presetClass="entr" presetSubtype="2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7"/>
      <p:bldP build="whole" bldLvl="1" animBg="1" rev="0" advAuto="0" spid="134" grpId="3"/>
      <p:bldP build="whole" bldLvl="1" animBg="1" rev="0" advAuto="0" spid="146" grpId="12"/>
      <p:bldP build="whole" bldLvl="1" animBg="1" rev="0" advAuto="0" spid="137" grpId="9"/>
      <p:bldP build="whole" bldLvl="1" animBg="1" rev="0" advAuto="0" spid="140" grpId="15"/>
      <p:bldP build="whole" bldLvl="1" animBg="1" rev="0" advAuto="0" spid="138" grpId="11"/>
      <p:bldP build="whole" bldLvl="1" animBg="1" rev="0" advAuto="0" spid="147" grpId="14"/>
      <p:bldP build="whole" bldLvl="1" animBg="1" rev="0" advAuto="0" spid="143" grpId="6"/>
      <p:bldP build="whole" bldLvl="1" animBg="1" rev="0" advAuto="0" spid="142" grpId="4"/>
      <p:bldP build="whole" bldLvl="1" animBg="1" rev="0" advAuto="0" spid="135" grpId="5"/>
      <p:bldP build="whole" bldLvl="1" animBg="1" rev="0" advAuto="0" spid="145" grpId="10"/>
      <p:bldP build="whole" bldLvl="1" animBg="1" rev="0" advAuto="0" spid="141" grpId="2"/>
      <p:bldP build="whole" bldLvl="1" animBg="1" rev="0" advAuto="0" spid="148" grpId="16"/>
      <p:bldP build="whole" bldLvl="1" animBg="1" rev="0" advAuto="0" spid="144" grpId="8"/>
      <p:bldP build="whole" bldLvl="1" animBg="1" rev="0" advAuto="0" spid="133" grpId="1"/>
      <p:bldP build="whole" bldLvl="1" animBg="1" rev="0" advAuto="0" spid="139" grpId="1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Thank  you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guidelines</a:t>
            </a:r>
          </a:p>
        </p:txBody>
      </p:sp>
      <p:sp>
        <p:nvSpPr>
          <p:cNvPr id="38" name="Shape 38"/>
          <p:cNvSpPr/>
          <p:nvPr/>
        </p:nvSpPr>
        <p:spPr>
          <a:xfrm>
            <a:off x="1654741" y="4108449"/>
            <a:ext cx="62573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People need help</a:t>
            </a:r>
          </a:p>
        </p:txBody>
      </p:sp>
      <p:sp>
        <p:nvSpPr>
          <p:cNvPr id="39" name="Shape 39"/>
          <p:cNvSpPr/>
          <p:nvPr/>
        </p:nvSpPr>
        <p:spPr>
          <a:xfrm>
            <a:off x="1654741" y="5327649"/>
            <a:ext cx="62573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People willing to help</a:t>
            </a:r>
          </a:p>
        </p:txBody>
      </p:sp>
      <p:sp>
        <p:nvSpPr>
          <p:cNvPr id="40" name="Shape 40"/>
          <p:cNvSpPr/>
          <p:nvPr/>
        </p:nvSpPr>
        <p:spPr>
          <a:xfrm>
            <a:off x="1654741" y="6546849"/>
            <a:ext cx="83027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7504" indent="-407504" algn="l">
              <a:buClr>
                <a:srgbClr val="535353"/>
              </a:buClr>
              <a:buSzPct val="82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They need an application to connect them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8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" grpId="1"/>
      <p:bldP build="whole" bldLvl="1" animBg="1" rev="0" advAuto="0" spid="39" grpId="2"/>
      <p:bldP build="whole" bldLvl="1" animBg="1" rev="0" advAuto="0" spid="40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our APPlication</a:t>
            </a:r>
          </a:p>
        </p:txBody>
      </p:sp>
    </p:spTree>
  </p:cSld>
  <p:clrMapOvr>
    <a:masterClrMapping/>
  </p:clrMapOvr>
  <p:transition spd="med" advClick="1">
    <p:checker dir="horz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Modern interface</a:t>
            </a:r>
          </a:p>
        </p:txBody>
      </p:sp>
      <p:pic>
        <p:nvPicPr>
          <p:cNvPr id="45" name="Home_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194" y="2834056"/>
            <a:ext cx="10790412" cy="6092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create demand</a:t>
            </a:r>
          </a:p>
        </p:txBody>
      </p:sp>
      <p:pic>
        <p:nvPicPr>
          <p:cNvPr id="48" name="Create_deman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661" y="2833372"/>
            <a:ext cx="10799478" cy="6093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Accept  volunteers</a:t>
            </a:r>
          </a:p>
        </p:txBody>
      </p:sp>
      <p:pic>
        <p:nvPicPr>
          <p:cNvPr id="51" name="Accept_off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382" y="2833033"/>
            <a:ext cx="10794036" cy="6094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social media</a:t>
            </a:r>
          </a:p>
        </p:txBody>
      </p:sp>
      <p:pic>
        <p:nvPicPr>
          <p:cNvPr id="54" name="Social_sha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297" y="2834859"/>
            <a:ext cx="10794206" cy="609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Personal network</a:t>
            </a:r>
          </a:p>
        </p:txBody>
      </p:sp>
      <p:pic>
        <p:nvPicPr>
          <p:cNvPr id="57" name="My_networ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672" y="2833942"/>
            <a:ext cx="10797456" cy="6092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